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6" r:id="rId2"/>
    <p:sldId id="277" r:id="rId3"/>
    <p:sldId id="256" r:id="rId4"/>
    <p:sldId id="257" r:id="rId5"/>
    <p:sldId id="258" r:id="rId6"/>
    <p:sldId id="259" r:id="rId7"/>
    <p:sldId id="260" r:id="rId8"/>
    <p:sldId id="263" r:id="rId9"/>
    <p:sldId id="262" r:id="rId10"/>
    <p:sldId id="264" r:id="rId11"/>
    <p:sldId id="266" r:id="rId12"/>
    <p:sldId id="265" r:id="rId13"/>
    <p:sldId id="278" r:id="rId14"/>
    <p:sldId id="279" r:id="rId15"/>
    <p:sldId id="280" r:id="rId16"/>
    <p:sldId id="281" r:id="rId17"/>
  </p:sldIdLst>
  <p:sldSz cx="9144000" cy="6858000" type="screen4x3"/>
  <p:notesSz cx="6858000" cy="9144000"/>
  <p:embeddedFontLst>
    <p:embeddedFont>
      <p:font typeface="Angsana New" panose="02020603050405020304" pitchFamily="18" charset="-34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paaymaay" panose="020B0502040204020203" charset="-34"/>
      <p:regular r:id="rId27"/>
    </p:embeddedFont>
    <p:embeddedFont>
      <p:font typeface="Cordia New" panose="020B0304020202020204" pitchFamily="34" charset="-34"/>
      <p:regular r:id="rId28"/>
      <p:bold r:id="rId29"/>
      <p:italic r:id="rId30"/>
      <p:boldItalic r:id="rId31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2600"/>
    <a:srgbClr val="CD9B1D"/>
    <a:srgbClr val="E1AE2F"/>
    <a:srgbClr val="CC9900"/>
    <a:srgbClr val="CC6600"/>
    <a:srgbClr val="663300"/>
    <a:srgbClr val="221100"/>
    <a:srgbClr val="3A32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71" autoAdjust="0"/>
  </p:normalViewPr>
  <p:slideViewPr>
    <p:cSldViewPr>
      <p:cViewPr>
        <p:scale>
          <a:sx n="90" d="100"/>
          <a:sy n="90" d="100"/>
        </p:scale>
        <p:origin x="-1224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7B7F2D-43D7-45B9-9971-D778E18756DF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4" name="ตัวแทนรูปบนภาพนิ่ง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767497-5BC5-43B5-86AC-220E4C43830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32039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ซ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767497-5BC5-43B5-86AC-220E4C43830F}" type="slidenum">
              <a:rPr lang="th-TH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22419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ซ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767497-5BC5-43B5-86AC-220E4C43830F}" type="slidenum">
              <a:rPr lang="th-TH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22419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ซ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767497-5BC5-43B5-86AC-220E4C43830F}" type="slidenum">
              <a:rPr lang="th-TH" smtClean="0"/>
              <a:t>16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22419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5365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5541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7105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29659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42595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64686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4622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92727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965798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914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69345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1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90936-D7EC-4646-A174-DFF623C8C67C}" type="datetimeFigureOut">
              <a:rPr lang="th-TH" smtClean="0"/>
              <a:t>25/04/60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7967A-C059-4544-9F97-5FADBEFB02C6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7747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" Target="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" Target="slide3.xml"/><Relationship Id="rId7" Type="http://schemas.openxmlformats.org/officeDocument/2006/relationships/slide" Target="slide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5" y="416891"/>
            <a:ext cx="9144000" cy="571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247" y="1762223"/>
            <a:ext cx="3024336" cy="3024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501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59632" y="1714704"/>
            <a:ext cx="77048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สามารถเดาตัวเลขในใจของผู้ใช้ได้อย่างถูกต้องแม่นยำ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มีระบบสั่งการด้วยเสียงให้สามารถป้อนค่า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In put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ที่เป็นตัวเลขแทนกา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รพิมพ์ได้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/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ช่วงค่า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 In put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สามารถป้อนได้แค่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1 – 127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เท่านั้น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ระบบสั่งการด้วยเสียงสามารถใช้ได้แค่บางหน้าเท่านั้น</a:t>
            </a: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263851" y="776026"/>
            <a:ext cx="46805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2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จุดเด่น </a:t>
            </a:r>
            <a:r>
              <a:rPr lang="en-US" sz="42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/</a:t>
            </a:r>
            <a:r>
              <a:rPr lang="th-TH" sz="42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ข้อจำกัดโปรแกรม</a:t>
            </a:r>
            <a:endParaRPr lang="en-US" sz="42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55576" y="2090172"/>
            <a:ext cx="770485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นางสาว</a:t>
            </a:r>
            <a:r>
              <a:rPr lang="th-TH" sz="3200" dirty="0" err="1">
                <a:latin typeface="paaymaay" panose="02000000000000000000" pitchFamily="2" charset="-34"/>
                <a:cs typeface="paaymaay" panose="02000000000000000000" pitchFamily="2" charset="-34"/>
              </a:rPr>
              <a:t>จิรนันท์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 พหลธรรมศาล </a:t>
            </a:r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 590510534</a:t>
            </a:r>
            <a:endParaRPr lang="en-US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th-TH" sz="3200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นายณฐกร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 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ภักดียนต์เจริญ 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590510538</a:t>
            </a:r>
          </a:p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นาย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นนท์ปวิธ  ยศวงศ์รัศมี 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590510555</a:t>
            </a:r>
          </a:p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นาย</a:t>
            </a:r>
            <a:r>
              <a:rPr lang="th-TH" sz="3200" dirty="0" err="1">
                <a:latin typeface="paaymaay" panose="02000000000000000000" pitchFamily="2" charset="-34"/>
                <a:cs typeface="paaymaay" panose="02000000000000000000" pitchFamily="2" charset="-34"/>
              </a:rPr>
              <a:t>บริ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รัฐ  คำ</a:t>
            </a:r>
            <a:r>
              <a:rPr lang="th-TH" sz="3200" dirty="0" err="1">
                <a:latin typeface="paaymaay" panose="02000000000000000000" pitchFamily="2" charset="-34"/>
                <a:cs typeface="paaymaay" panose="02000000000000000000" pitchFamily="2" charset="-34"/>
              </a:rPr>
              <a:t>ปิง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ยศ 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590510558</a:t>
            </a:r>
          </a:p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นาย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วัชรา</a:t>
            </a:r>
            <a:r>
              <a:rPr lang="th-TH" sz="3200" dirty="0" err="1">
                <a:latin typeface="paaymaay" panose="02000000000000000000" pitchFamily="2" charset="-34"/>
                <a:cs typeface="paaymaay" panose="02000000000000000000" pitchFamily="2" charset="-34"/>
              </a:rPr>
              <a:t>กรณ์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 ยิ่งเจริญ 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590510579</a:t>
            </a: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64304" y="776026"/>
            <a:ext cx="14796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สมาชิก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004427" y="776026"/>
            <a:ext cx="11993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อ้างอิง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" y="1432749"/>
            <a:ext cx="91439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th-TH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</a:p>
          <a:p>
            <a:r>
              <a:rPr lang="en-US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http://avimagic.com/tricks/number_cards.php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http://threes.tripod.com/binary_game/index.html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http://burningmath.blogspot.com/2013/09/magic-age-cards-age-</a:t>
            </a:r>
            <a:r>
              <a:rPr lang="en-US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prediction-trick.html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http://phyblas.blog.jp/20160508.html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https://stab-iitb.org/electronics-club/blog/2016/08/sound-meter/</a:t>
            </a:r>
            <a:endParaRPr lang="th-TH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004427" y="776026"/>
            <a:ext cx="11993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อ้างอิง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" y="1432749"/>
            <a:ext cx="91439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endParaRPr lang="en-US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https://python3.wannaphong.com/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http://thepythongamebook.com/en:pygame:start</a:t>
            </a:r>
            <a:endParaRPr lang="en-US" dirty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endParaRPr lang="en-US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Module:	   time,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pygame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SpeechRecognition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</a:t>
            </a:r>
          </a:p>
          <a:p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	  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PyAudio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gTTS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pyglet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 </a:t>
            </a:r>
            <a:r>
              <a:rPr lang="en-US" dirty="0" err="1" smtClean="0">
                <a:latin typeface="paaymaay" panose="02000000000000000000" pitchFamily="2" charset="-34"/>
                <a:cs typeface="paaymaay" panose="02000000000000000000" pitchFamily="2" charset="-34"/>
              </a:rPr>
              <a:t>audioop</a:t>
            </a:r>
            <a:r>
              <a:rPr lang="en-US" dirty="0" smtClean="0">
                <a:latin typeface="paaymaay" panose="02000000000000000000" pitchFamily="2" charset="-34"/>
                <a:cs typeface="paaymaay" panose="02000000000000000000" pitchFamily="2" charset="-34"/>
              </a:rPr>
              <a:t>, wave, random, threading</a:t>
            </a:r>
          </a:p>
          <a:p>
            <a:endParaRPr lang="th-TH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21438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pic>
        <p:nvPicPr>
          <p:cNvPr id="11" name="Picture 1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065040"/>
            <a:ext cx="5041336" cy="24198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48823" y="2890240"/>
            <a:ext cx="279115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ข้อสงสัยสอบถาม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853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pic>
        <p:nvPicPr>
          <p:cNvPr id="11" name="Picture 1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952" y="1046"/>
            <a:ext cx="5041336" cy="24198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70761" y="826246"/>
            <a:ext cx="74571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4400" dirty="0" err="1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ฉโค้ด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98" y="2276872"/>
            <a:ext cx="8614290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182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pic>
        <p:nvPicPr>
          <p:cNvPr id="11" name="Picture 1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952" y="1046"/>
            <a:ext cx="5041336" cy="24198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70761" y="826246"/>
            <a:ext cx="74571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4400" dirty="0" err="1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ฉโค้ด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76872"/>
            <a:ext cx="8399962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95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39464" y="2352196"/>
            <a:ext cx="7704856" cy="255454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3" action="ppaction://hlinksldjump"/>
              </a:rPr>
              <a:t>โจทย์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3" action="ppaction://hlinksldjump"/>
              </a:rPr>
              <a:t>/ </a:t>
            </a:r>
            <a:r>
              <a:rPr lang="th-TH" sz="3200" dirty="0" smtClean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3" action="ppaction://hlinksldjump"/>
              </a:rPr>
              <a:t>ปัญหา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pPr algn="ctr"/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4" action="ppaction://hlinksldjump"/>
              </a:rPr>
              <a:t>วัตถุประสงค์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pPr algn="ctr"/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5" action="ppaction://hlinksldjump"/>
              </a:rPr>
              <a:t>แนวทางการแก้ไข</a:t>
            </a:r>
            <a:r>
              <a:rPr lang="th-TH" sz="3200" dirty="0" smtClean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5" action="ppaction://hlinksldjump"/>
              </a:rPr>
              <a:t>ปัญหา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pPr algn="ctr"/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6" action="ppaction://hlinksldjump"/>
              </a:rPr>
              <a:t>โปรแกรมที่พัฒนา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pPr algn="ctr"/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7" action="ppaction://hlinksldjump"/>
              </a:rPr>
              <a:t>จุดเด่น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7" action="ppaction://hlinksldjump"/>
              </a:rPr>
              <a:t>/</a:t>
            </a:r>
            <a:r>
              <a:rPr lang="th-TH" sz="3200" dirty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  <a:hlinkClick r:id="rId7" action="ppaction://hlinksldjump"/>
              </a:rPr>
              <a:t>ข้อจำกัดโปรแกรม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496595" y="776027"/>
            <a:ext cx="222281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สารบัญ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9930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41365" y="1744604"/>
            <a:ext cx="77048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</a:p>
          <a:p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ปัจจุบัน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ปัญญาประดิษฐ์ (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) เริ่มมีบทบาทในชีวิตประจำวันมากขึ้น หากมนุษย์พัฒนาเทคโนโลยีปัญญาประดิษฐ์ไปเรื่อยๆจนถึงขั้นสูงสุดอาจมีสิทธิเก่งกว่ามนุษย์ได้ในอนาคต ในตอนนี้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ยังคงติดอยู่กับขอบเขตแค่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“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ตัดสินใจภายใต้เงื่อนไขที่มีกฎเกณฑ์ชัดเจน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“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จึงเริ่มต้นด้วยการพัฒนาการเดาตัวเลขของผู้ใช้โดยให้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ตัดสินใจด้วยตนเอง</a:t>
            </a:r>
            <a:endParaRPr lang="en-US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7" name="Picture 16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953556" y="776026"/>
            <a:ext cx="33011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โจทย์ </a:t>
            </a:r>
            <a:r>
              <a:rPr lang="en-US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/ </a:t>
            </a:r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ปัญหา</a:t>
            </a:r>
            <a:endParaRPr lang="en-US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6756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99592" y="1748270"/>
            <a:ext cx="77048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/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ฝึกให้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เรียนรู้การหาคำตอบตัวเลขที่ผู้ใช้คิดไว้ในใจด้วยตนเอง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เพื่อนำเอาเนื้อหาต่างๆในกระบวนวิชามาประยุกต์ใช้ให้เกิดประโยชน์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เพื่อเป็นโปรแกรมพื้นฐานในการต่อยอดพัฒนา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ต่อไป</a:t>
            </a:r>
            <a:endParaRPr lang="en-US" sz="3200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เพื่อสร้างระบบสั่งการด้วยเสียงของ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AI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ให้สามารถเรียกใช้การ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ทำงานของ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โปรแกรมในบางส่วนได้</a:t>
            </a:r>
            <a:endParaRPr lang="en-US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3" name="Picture 12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642482" y="776026"/>
            <a:ext cx="22190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วัตถุประสงค์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2252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87624" y="1700808"/>
            <a:ext cx="770485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/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วางแผนและวิเคราะห์เกี่ยวกับโปรแกรมที่จะพัฒนา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ค้นคว้าหาข้อมูล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ออกแบบอัลกอริทึม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ทดสอบการทำงานของอัลกอริทึม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 ออกแบบและสร้าง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 User interface ( UI ) </a:t>
            </a:r>
            <a:b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ทดสอบการทำงานของโปรแกรม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สรุปและนำเสนอ</a:t>
            </a:r>
            <a:endParaRPr lang="en-US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337102" y="776026"/>
            <a:ext cx="453401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400" dirty="0" smtClean="0">
                <a:solidFill>
                  <a:schemeClr val="accent5">
                    <a:lumMod val="75000"/>
                  </a:schemeClr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แนวทางการแก้ไขปัญหา</a:t>
            </a:r>
            <a:endParaRPr lang="en-US" sz="4400" dirty="0">
              <a:solidFill>
                <a:schemeClr val="accent5">
                  <a:lumMod val="75000"/>
                </a:schemeClr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43608" y="1710749"/>
            <a:ext cx="77048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1.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แสดงผล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โปรแกรมโดยการสร้าง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Graphical User Interface ( GUI )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และ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module </a:t>
            </a:r>
            <a:r>
              <a:rPr lang="en-US" sz="3200" dirty="0" err="1">
                <a:latin typeface="paaymaay" panose="02000000000000000000" pitchFamily="2" charset="-34"/>
                <a:cs typeface="paaymaay" panose="02000000000000000000" pitchFamily="2" charset="-34"/>
              </a:rPr>
              <a:t>pygame</a:t>
            </a:r>
            <a:endParaRPr lang="en-US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2" name="Picture 1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230502" y="776026"/>
            <a:ext cx="272243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026" name="Picture 2" descr="https://scontent.fbkk10-1.fna.fbcdn.net/v/t34.0-12/18136717_1494593893919529_800633418_n.png?oh=f174595a55ecd3d42d46b6dcdba1376e&amp;oe=5900550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887" y="3280409"/>
            <a:ext cx="4032448" cy="303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59632" y="1791179"/>
            <a:ext cx="770485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2.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การรับข้อมูล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- 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รับข้อมูลนำเข้าจากผู้เล่นเป็นตัวเลขในช่วง </a:t>
            </a:r>
            <a: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  <a:t>1 – 127</a:t>
            </a:r>
            <a:br>
              <a:rPr lang="en-US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endParaRPr lang="th-TH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รูปภาพ 5"/>
          <p:cNvPicPr/>
          <p:nvPr/>
        </p:nvPicPr>
        <p:blipFill>
          <a:blip r:embed="rId5"/>
          <a:stretch>
            <a:fillRect/>
          </a:stretch>
        </p:blipFill>
        <p:spPr>
          <a:xfrm>
            <a:off x="2604182" y="3356992"/>
            <a:ext cx="3999857" cy="29523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235787" y="776026"/>
            <a:ext cx="27366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3230502" y="776026"/>
            <a:ext cx="272243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55576" y="1789554"/>
            <a:ext cx="7704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endParaRPr lang="en-US" sz="3600" dirty="0" smtClean="0">
              <a:latin typeface="paaymaay" panose="02000000000000000000" pitchFamily="2" charset="-34"/>
              <a:cs typeface="paaymaay" panose="02000000000000000000" pitchFamily="2" charset="-34"/>
            </a:endParaRPr>
          </a:p>
          <a:p>
            <a:r>
              <a:rPr lang="en-US" sz="3600" dirty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  <a:r>
              <a:rPr lang="en-US" sz="36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- </a:t>
            </a:r>
            <a:r>
              <a:rPr lang="th-TH" sz="36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แสดงผลข้อมูลเกี่ยวกับเกมเพื่อให้ผู้ใช้กด </a:t>
            </a:r>
            <a:r>
              <a:rPr lang="en-US" sz="36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yes / no</a:t>
            </a:r>
            <a:endParaRPr lang="th-TH" sz="36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2" name="รูปภาพ 7"/>
          <p:cNvPicPr/>
          <p:nvPr/>
        </p:nvPicPr>
        <p:blipFill>
          <a:blip r:embed="rId5"/>
          <a:stretch>
            <a:fillRect/>
          </a:stretch>
        </p:blipFill>
        <p:spPr>
          <a:xfrm>
            <a:off x="2629502" y="2989883"/>
            <a:ext cx="3924436" cy="29224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345612" y="776026"/>
            <a:ext cx="345863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3230502" y="776026"/>
            <a:ext cx="272243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" y="980728"/>
            <a:ext cx="9144000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4279" y="1701737"/>
            <a:ext cx="77048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</a:t>
            </a:r>
          </a:p>
          <a:p>
            <a:r>
              <a:rPr lang="en-US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	- </a:t>
            </a:r>
            <a:r>
              <a:rPr lang="th-TH" sz="3200" dirty="0" smtClean="0">
                <a:latin typeface="paaymaay" panose="02000000000000000000" pitchFamily="2" charset="-34"/>
                <a:cs typeface="paaymaay" panose="02000000000000000000" pitchFamily="2" charset="-34"/>
              </a:rPr>
              <a:t>แสดง</a:t>
            </a:r>
            <a: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  <a:t>ตัวเลขที่ผู้ใช้คิดไว้ในใจ</a:t>
            </a:r>
            <a:br>
              <a:rPr lang="th-TH" sz="3200" dirty="0">
                <a:latin typeface="paaymaay" panose="02000000000000000000" pitchFamily="2" charset="-34"/>
                <a:cs typeface="paaymaay" panose="02000000000000000000" pitchFamily="2" charset="-34"/>
              </a:rPr>
            </a:br>
            <a:endParaRPr lang="th-TH" sz="3200" dirty="0"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5517232"/>
            <a:ext cx="1008112" cy="1008112"/>
          </a:xfrm>
          <a:prstGeom prst="rect">
            <a:avLst/>
          </a:prstGeom>
        </p:spPr>
      </p:pic>
      <p:pic>
        <p:nvPicPr>
          <p:cNvPr id="13" name="รูปภาพ 6"/>
          <p:cNvPicPr/>
          <p:nvPr/>
        </p:nvPicPr>
        <p:blipFill>
          <a:blip r:embed="rId5"/>
          <a:stretch>
            <a:fillRect/>
          </a:stretch>
        </p:blipFill>
        <p:spPr>
          <a:xfrm>
            <a:off x="2437664" y="2924944"/>
            <a:ext cx="4332894" cy="289390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443" y="-49174"/>
            <a:ext cx="5041336" cy="241984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230502" y="776026"/>
            <a:ext cx="272243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4400" dirty="0" smtClean="0">
                <a:solidFill>
                  <a:srgbClr val="4C2600"/>
                </a:solidFill>
                <a:latin typeface="paaymaay" panose="02000000000000000000" pitchFamily="2" charset="-34"/>
                <a:cs typeface="paaymaay" panose="02000000000000000000" pitchFamily="2" charset="-34"/>
              </a:rPr>
              <a:t>โปรแกรมที่พัฒนา</a:t>
            </a:r>
            <a:endParaRPr lang="th-TH" sz="4400" dirty="0">
              <a:solidFill>
                <a:srgbClr val="4C2600"/>
              </a:solidFill>
              <a:latin typeface="paaymaay" panose="02000000000000000000" pitchFamily="2" charset="-34"/>
              <a:cs typeface="paaymaay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4230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53595D"/>
      </a:accent1>
      <a:accent2>
        <a:srgbClr val="53595D"/>
      </a:accent2>
      <a:accent3>
        <a:srgbClr val="53595D"/>
      </a:accent3>
      <a:accent4>
        <a:srgbClr val="53595D"/>
      </a:accent4>
      <a:accent5>
        <a:srgbClr val="53595D"/>
      </a:accent5>
      <a:accent6>
        <a:srgbClr val="6F777D"/>
      </a:accent6>
      <a:hlink>
        <a:srgbClr val="EAEAEA"/>
      </a:hlink>
      <a:folHlink>
        <a:srgbClr val="D8D8D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88</Words>
  <Application>Microsoft Office PowerPoint</Application>
  <PresentationFormat>นำเสนอทางหน้าจอ (4:3)</PresentationFormat>
  <Paragraphs>62</Paragraphs>
  <Slides>16</Slides>
  <Notes>3</Notes>
  <HiddenSlides>0</HiddenSlides>
  <MMClips>0</MMClips>
  <ScaleCrop>false</ScaleCrop>
  <HeadingPairs>
    <vt:vector size="6" baseType="variant">
      <vt:variant>
        <vt:lpstr>แบบอักษรที่ถูกใช้</vt:lpstr>
      </vt:variant>
      <vt:variant>
        <vt:i4>5</vt:i4>
      </vt:variant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16</vt:i4>
      </vt:variant>
    </vt:vector>
  </HeadingPairs>
  <TitlesOfParts>
    <vt:vector size="22" baseType="lpstr">
      <vt:lpstr>Arial</vt:lpstr>
      <vt:lpstr>Angsana New</vt:lpstr>
      <vt:lpstr>Calibri</vt:lpstr>
      <vt:lpstr>paaymaay</vt:lpstr>
      <vt:lpstr>Cordia New</vt:lpstr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Tukkata</dc:creator>
  <cp:lastModifiedBy>ASUS</cp:lastModifiedBy>
  <cp:revision>30</cp:revision>
  <dcterms:created xsi:type="dcterms:W3CDTF">2017-04-24T02:49:05Z</dcterms:created>
  <dcterms:modified xsi:type="dcterms:W3CDTF">2017-04-25T08:02:08Z</dcterms:modified>
</cp:coreProperties>
</file>

<file path=docProps/thumbnail.jpeg>
</file>